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6"/>
  </p:notesMasterIdLst>
  <p:sldIdLst>
    <p:sldId id="382" r:id="rId2"/>
    <p:sldId id="549" r:id="rId3"/>
    <p:sldId id="257" r:id="rId4"/>
    <p:sldId id="258" r:id="rId5"/>
    <p:sldId id="261" r:id="rId6"/>
    <p:sldId id="263" r:id="rId7"/>
    <p:sldId id="289" r:id="rId8"/>
    <p:sldId id="277" r:id="rId9"/>
    <p:sldId id="307" r:id="rId10"/>
    <p:sldId id="488" r:id="rId11"/>
    <p:sldId id="489" r:id="rId12"/>
    <p:sldId id="490" r:id="rId13"/>
    <p:sldId id="491" r:id="rId14"/>
    <p:sldId id="492" r:id="rId15"/>
    <p:sldId id="493" r:id="rId16"/>
    <p:sldId id="494" r:id="rId17"/>
    <p:sldId id="496" r:id="rId18"/>
    <p:sldId id="497" r:id="rId19"/>
    <p:sldId id="498" r:id="rId20"/>
    <p:sldId id="499" r:id="rId21"/>
    <p:sldId id="500" r:id="rId22"/>
    <p:sldId id="501" r:id="rId23"/>
    <p:sldId id="502" r:id="rId24"/>
    <p:sldId id="504" r:id="rId25"/>
    <p:sldId id="505" r:id="rId26"/>
    <p:sldId id="506" r:id="rId27"/>
    <p:sldId id="507" r:id="rId28"/>
    <p:sldId id="508" r:id="rId29"/>
    <p:sldId id="513" r:id="rId30"/>
    <p:sldId id="514" r:id="rId31"/>
    <p:sldId id="550" r:id="rId32"/>
    <p:sldId id="551" r:id="rId33"/>
    <p:sldId id="486" r:id="rId34"/>
    <p:sldId id="278" r:id="rId35"/>
    <p:sldId id="509" r:id="rId36"/>
    <p:sldId id="515" r:id="rId37"/>
    <p:sldId id="516" r:id="rId38"/>
    <p:sldId id="517" r:id="rId39"/>
    <p:sldId id="518" r:id="rId40"/>
    <p:sldId id="534" r:id="rId41"/>
    <p:sldId id="519" r:id="rId42"/>
    <p:sldId id="520" r:id="rId43"/>
    <p:sldId id="528" r:id="rId44"/>
    <p:sldId id="521" r:id="rId45"/>
    <p:sldId id="522" r:id="rId46"/>
    <p:sldId id="523" r:id="rId47"/>
    <p:sldId id="533" r:id="rId48"/>
    <p:sldId id="524" r:id="rId49"/>
    <p:sldId id="525" r:id="rId50"/>
    <p:sldId id="547" r:id="rId51"/>
    <p:sldId id="529" r:id="rId52"/>
    <p:sldId id="545" r:id="rId53"/>
    <p:sldId id="546" r:id="rId54"/>
    <p:sldId id="535" r:id="rId55"/>
    <p:sldId id="530" r:id="rId56"/>
    <p:sldId id="552" r:id="rId57"/>
    <p:sldId id="531" r:id="rId58"/>
    <p:sldId id="532" r:id="rId59"/>
    <p:sldId id="540" r:id="rId60"/>
    <p:sldId id="536" r:id="rId61"/>
    <p:sldId id="539" r:id="rId62"/>
    <p:sldId id="541" r:id="rId63"/>
    <p:sldId id="511" r:id="rId64"/>
    <p:sldId id="543" r:id="rId65"/>
    <p:sldId id="544" r:id="rId66"/>
    <p:sldId id="548" r:id="rId67"/>
    <p:sldId id="308" r:id="rId68"/>
    <p:sldId id="309" r:id="rId69"/>
    <p:sldId id="375" r:id="rId70"/>
    <p:sldId id="363" r:id="rId71"/>
    <p:sldId id="364" r:id="rId72"/>
    <p:sldId id="311" r:id="rId73"/>
    <p:sldId id="310" r:id="rId74"/>
    <p:sldId id="329" r:id="rId75"/>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958" autoAdjust="0"/>
    <p:restoredTop sz="92080" autoAdjust="0"/>
  </p:normalViewPr>
  <p:slideViewPr>
    <p:cSldViewPr snapToGrid="0">
      <p:cViewPr varScale="1">
        <p:scale>
          <a:sx n="96" d="100"/>
          <a:sy n="96" d="100"/>
        </p:scale>
        <p:origin x="96" y="41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2020/12/17</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128794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463451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48253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79152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3911795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253378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50681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277243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3142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168112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hyperlink" Target="https://hisa-magazine.net/blog/manabutikara/yw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qiita.com/yattom/items/90ac533d993d3a2d2d0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fintan.jp/?p=239" TargetMode="External"/><Relationship Id="rId3" Type="http://schemas.openxmlformats.org/officeDocument/2006/relationships/hyperlink" Target="https://fintan.jp/" TargetMode="External"/><Relationship Id="rId7" Type="http://schemas.openxmlformats.org/officeDocument/2006/relationships/hyperlink" Target="https://fintan.jp/?p=28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qiita.com/pandama09396862/items/9f013fa7b60f4d12d1d8"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publickey1.jp/blog/14/blue-green_deployment.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datadoghq.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＜よくある話し＞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ハンズオンについて</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できるだけ参加者の皆さんに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の環境を実際に触っていただく予定でしたが、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ライセンスやユーザ登録の都合で直に触っていただくのを</a:t>
            </a:r>
            <a:r>
              <a:rPr kumimoji="1" lang="ja-JP" altLang="en-US" sz="2000">
                <a:highlight>
                  <a:srgbClr val="FFFF00"/>
                </a:highlight>
                <a:latin typeface="Meiryo UI" panose="020B0604030504040204" pitchFamily="50" charset="-128"/>
                <a:ea typeface="Meiryo UI" panose="020B0604030504040204" pitchFamily="50" charset="-128"/>
              </a:rPr>
              <a:t>断念</a:t>
            </a:r>
            <a:r>
              <a:rPr kumimoji="1" lang="ja-JP" altLang="en-US" sz="2000">
                <a:latin typeface="Meiryo UI" panose="020B0604030504040204" pitchFamily="50" charset="-128"/>
                <a:ea typeface="Meiryo UI" panose="020B0604030504040204" pitchFamily="50" charset="-128"/>
              </a:rPr>
              <a:t>しました。</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Zoom</a:t>
            </a:r>
            <a:r>
              <a:rPr kumimoji="1" lang="ja-JP" altLang="en-US" sz="2000">
                <a:highlight>
                  <a:srgbClr val="FFFF00"/>
                </a:highlight>
                <a:latin typeface="Meiryo UI" panose="020B0604030504040204" pitchFamily="50" charset="-128"/>
                <a:ea typeface="Meiryo UI" panose="020B0604030504040204" pitchFamily="50" charset="-128"/>
              </a:rPr>
              <a:t>越しに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の環境を操作する</a:t>
            </a:r>
            <a:r>
              <a:rPr kumimoji="1" lang="ja-JP" altLang="en-US" sz="2000">
                <a:latin typeface="Meiryo UI" panose="020B0604030504040204" pitchFamily="50" charset="-128"/>
                <a:ea typeface="Meiryo UI" panose="020B0604030504040204" pitchFamily="50" charset="-128"/>
              </a:rPr>
              <a:t>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参加者の皆さんに意見をもらってスタッフが操作する</a:t>
            </a:r>
            <a:r>
              <a:rPr kumimoji="1" lang="ja-JP" altLang="en-US" sz="2000">
                <a:latin typeface="Meiryo UI" panose="020B0604030504040204" pitchFamily="50" charset="-128"/>
                <a:ea typeface="Meiryo UI" panose="020B0604030504040204" pitchFamily="50" charset="-128"/>
              </a:rPr>
              <a:t>かたちで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疑似的に体験いただくかたちとさせてください。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401030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PR/MR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245451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895415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9" name="図 8">
            <a:extLst>
              <a:ext uri="{FF2B5EF4-FFF2-40B4-BE49-F238E27FC236}">
                <a16:creationId xmlns:a16="http://schemas.microsoft.com/office/drawing/2014/main" id="{FECDB772-6F54-41A6-A257-0AA6D8C5EBAD}"/>
              </a:ext>
            </a:extLst>
          </p:cNvPr>
          <p:cNvPicPr>
            <a:picLocks noChangeAspect="1"/>
          </p:cNvPicPr>
          <p:nvPr/>
        </p:nvPicPr>
        <p:blipFill rotWithShape="1">
          <a:blip r:embed="rId4"/>
          <a:srcRect t="12501"/>
          <a:stretch/>
        </p:blipFill>
        <p:spPr>
          <a:xfrm>
            <a:off x="1770076" y="2481371"/>
            <a:ext cx="3224868" cy="2420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98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チーム開発には</a:t>
            </a:r>
            <a:r>
              <a:rPr kumimoji="1" lang="en-US" altLang="ja-JP" sz="2000">
                <a:latin typeface="Meiryo UI" panose="020B0604030504040204" pitchFamily="50" charset="-128"/>
                <a:ea typeface="Meiryo UI" panose="020B0604030504040204" pitchFamily="50" charset="-128"/>
                <a:hlinkClick r:id="rId3"/>
              </a:rPr>
              <a:t>GitLab</a:t>
            </a:r>
            <a:r>
              <a:rPr kumimoji="1" lang="ja-JP" altLang="en-US" sz="2000">
                <a:latin typeface="Meiryo UI" panose="020B0604030504040204" pitchFamily="50" charset="-128"/>
                <a:ea typeface="Meiryo UI" panose="020B0604030504040204" pitchFamily="50" charset="-128"/>
              </a:rPr>
              <a:t>を使用します。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4"/>
          <a:stretch>
            <a:fillRect/>
          </a:stretch>
        </p:blipFill>
        <p:spPr>
          <a:xfrm>
            <a:off x="7220807" y="3852031"/>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0717">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91516E06-0D01-467D-B34F-5A29B626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1353">
            <a:off x="4519274" y="3695630"/>
            <a:ext cx="3379638" cy="2251993"/>
          </a:xfrm>
          <a:prstGeom prst="rect">
            <a:avLst/>
          </a:prstGeom>
        </p:spPr>
      </p:pic>
      <p:pic>
        <p:nvPicPr>
          <p:cNvPr id="9" name="図 8">
            <a:extLst>
              <a:ext uri="{FF2B5EF4-FFF2-40B4-BE49-F238E27FC236}">
                <a16:creationId xmlns:a16="http://schemas.microsoft.com/office/drawing/2014/main" id="{326159F4-2A40-4AE4-BF8A-00C3C6EFD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1878">
            <a:off x="8610600" y="1168060"/>
            <a:ext cx="2871429" cy="4521879"/>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ストーリを洗い出し、プロダクトバックログを作ります。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マイルストーン</a:t>
            </a:r>
            <a:r>
              <a:rPr kumimoji="1" lang="ja-JP" altLang="en-US" sz="2000">
                <a:latin typeface="Meiryo UI" panose="020B0604030504040204" pitchFamily="50" charset="-128"/>
                <a:ea typeface="Meiryo UI" panose="020B0604030504040204" pitchFamily="50" charset="-128"/>
              </a:rPr>
              <a:t>を決めてスプリントにストーリーを割り当て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おおよその全体計画を立てます。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9264674" y="334107"/>
            <a:ext cx="2624416" cy="1729585"/>
          </a:xfrm>
          <a:prstGeom prst="rect">
            <a:avLst/>
          </a:prstGeom>
        </p:spPr>
      </p:pic>
      <p:pic>
        <p:nvPicPr>
          <p:cNvPr id="4" name="図 3">
            <a:extLst>
              <a:ext uri="{FF2B5EF4-FFF2-40B4-BE49-F238E27FC236}">
                <a16:creationId xmlns:a16="http://schemas.microsoft.com/office/drawing/2014/main" id="{6399F102-63CA-435B-9A2C-5FA2549D3FC7}"/>
              </a:ext>
            </a:extLst>
          </p:cNvPr>
          <p:cNvPicPr>
            <a:picLocks noChangeAspect="1"/>
          </p:cNvPicPr>
          <p:nvPr/>
        </p:nvPicPr>
        <p:blipFill>
          <a:blip r:embed="rId4"/>
          <a:stretch>
            <a:fillRect/>
          </a:stretch>
        </p:blipFill>
        <p:spPr>
          <a:xfrm>
            <a:off x="966231" y="3314129"/>
            <a:ext cx="7973538" cy="2476846"/>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a:t>
            </a:r>
            <a:r>
              <a:rPr kumimoji="1" lang="ja-JP" altLang="en-US" sz="2000">
                <a:highlight>
                  <a:srgbClr val="FFFF00"/>
                </a:highlight>
                <a:latin typeface="Meiryo UI" panose="020B0604030504040204" pitchFamily="50" charset="-128"/>
                <a:ea typeface="Meiryo UI" panose="020B0604030504040204" pitchFamily="50" charset="-128"/>
              </a:rPr>
              <a:t>スプリントで実施するストーリー</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a:t>
            </a:r>
            <a:r>
              <a:rPr kumimoji="1" lang="ja-JP" altLang="en-US" sz="2000">
                <a:highlight>
                  <a:srgbClr val="FFFF00"/>
                </a:highlight>
                <a:latin typeface="Meiryo UI" panose="020B0604030504040204" pitchFamily="50" charset="-128"/>
                <a:ea typeface="Meiryo UI" panose="020B0604030504040204" pitchFamily="50" charset="-128"/>
              </a:rPr>
              <a:t>タスク</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212668C9-D3DF-4250-8DA3-52B61E404695}"/>
              </a:ext>
            </a:extLst>
          </p:cNvPr>
          <p:cNvPicPr>
            <a:picLocks noChangeAspect="1"/>
          </p:cNvPicPr>
          <p:nvPr/>
        </p:nvPicPr>
        <p:blipFill>
          <a:blip r:embed="rId3"/>
          <a:stretch>
            <a:fillRect/>
          </a:stretch>
        </p:blipFill>
        <p:spPr>
          <a:xfrm>
            <a:off x="1759425" y="2352298"/>
            <a:ext cx="5954895" cy="1864319"/>
          </a:xfrm>
          <a:prstGeom prst="rect">
            <a:avLst/>
          </a:prstGeom>
        </p:spPr>
      </p:pic>
      <p:pic>
        <p:nvPicPr>
          <p:cNvPr id="9" name="図 8">
            <a:extLst>
              <a:ext uri="{FF2B5EF4-FFF2-40B4-BE49-F238E27FC236}">
                <a16:creationId xmlns:a16="http://schemas.microsoft.com/office/drawing/2014/main" id="{FE2A5421-8500-400A-8848-5A7A94390C8F}"/>
              </a:ext>
            </a:extLst>
          </p:cNvPr>
          <p:cNvPicPr>
            <a:picLocks noChangeAspect="1"/>
          </p:cNvPicPr>
          <p:nvPr/>
        </p:nvPicPr>
        <p:blipFill>
          <a:blip r:embed="rId4"/>
          <a:stretch>
            <a:fillRect/>
          </a:stretch>
        </p:blipFill>
        <p:spPr>
          <a:xfrm>
            <a:off x="1759425" y="4398982"/>
            <a:ext cx="6139323" cy="1850877"/>
          </a:xfrm>
          <a:prstGeom prst="rect">
            <a:avLst/>
          </a:prstGeom>
        </p:spPr>
      </p:pic>
      <p:pic>
        <p:nvPicPr>
          <p:cNvPr id="10" name="図 9">
            <a:extLst>
              <a:ext uri="{FF2B5EF4-FFF2-40B4-BE49-F238E27FC236}">
                <a16:creationId xmlns:a16="http://schemas.microsoft.com/office/drawing/2014/main" id="{701E702F-1284-4C0B-84C5-F2654A7B6822}"/>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デイリースクラムを開催し、スプリントのゴールを達成するために</a:t>
            </a:r>
            <a:r>
              <a:rPr kumimoji="1" lang="ja-JP" altLang="en-US" sz="2000">
                <a:highlight>
                  <a:srgbClr val="FFFF00"/>
                </a:highlight>
                <a:latin typeface="Meiryo UI" panose="020B0604030504040204" pitchFamily="50" charset="-128"/>
                <a:ea typeface="Meiryo UI" panose="020B0604030504040204" pitchFamily="50" charset="-128"/>
              </a:rPr>
              <a:t>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pic>
        <p:nvPicPr>
          <p:cNvPr id="4" name="図 3">
            <a:extLst>
              <a:ext uri="{FF2B5EF4-FFF2-40B4-BE49-F238E27FC236}">
                <a16:creationId xmlns:a16="http://schemas.microsoft.com/office/drawing/2014/main" id="{10F52DEC-8CBE-43E0-A06F-DB7F62C6C4F5}"/>
              </a:ext>
            </a:extLst>
          </p:cNvPr>
          <p:cNvPicPr>
            <a:picLocks noChangeAspect="1"/>
          </p:cNvPicPr>
          <p:nvPr/>
        </p:nvPicPr>
        <p:blipFill>
          <a:blip r:embed="rId3"/>
          <a:stretch>
            <a:fillRect/>
          </a:stretch>
        </p:blipFill>
        <p:spPr>
          <a:xfrm>
            <a:off x="3173698" y="2224355"/>
            <a:ext cx="5108911" cy="3667203"/>
          </a:xfrm>
          <a:prstGeom prst="rect">
            <a:avLst/>
          </a:prstGeom>
        </p:spPr>
      </p:pic>
      <p:pic>
        <p:nvPicPr>
          <p:cNvPr id="12" name="図 11">
            <a:extLst>
              <a:ext uri="{FF2B5EF4-FFF2-40B4-BE49-F238E27FC236}">
                <a16:creationId xmlns:a16="http://schemas.microsoft.com/office/drawing/2014/main" id="{419AA86A-052C-4CAD-9F24-6B4958D117AD}"/>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96998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だとストーリーを</a:t>
            </a:r>
            <a:r>
              <a:rPr kumimoji="1" lang="en-US" altLang="ja-JP" sz="2000">
                <a:highlight>
                  <a:srgbClr val="FFFF00"/>
                </a:highlight>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で表します。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レビューには</a:t>
            </a:r>
            <a:r>
              <a:rPr kumimoji="1" lang="en-US" altLang="ja-JP" sz="2000">
                <a:highlight>
                  <a:srgbClr val="FFFF00"/>
                </a:highlight>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ストーリー（</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）には仕様や課題、不具合事象について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なぜ？何を？</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）には実現方法やテスト方法について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どのように作られたのか？対応したのか？</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をリンクできるので、どちらからでも後から経緯を確認できます。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8" name="四角形: 角を丸くする 7">
            <a:extLst>
              <a:ext uri="{FF2B5EF4-FFF2-40B4-BE49-F238E27FC236}">
                <a16:creationId xmlns:a16="http://schemas.microsoft.com/office/drawing/2014/main" id="{669F3319-22A9-4FA7-9549-717CF45F44C5}"/>
              </a:ext>
            </a:extLst>
          </p:cNvPr>
          <p:cNvSpPr/>
          <p:nvPr/>
        </p:nvSpPr>
        <p:spPr>
          <a:xfrm>
            <a:off x="7966800" y="2920383"/>
            <a:ext cx="2863233" cy="1146661"/>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8A0086C-B86F-4013-AF9C-7F958D44AE74}"/>
              </a:ext>
            </a:extLst>
          </p:cNvPr>
          <p:cNvSpPr/>
          <p:nvPr/>
        </p:nvSpPr>
        <p:spPr>
          <a:xfrm>
            <a:off x="8299213" y="333136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Issue</a:t>
            </a:r>
            <a:endParaRPr kumimoji="1" lang="ja-JP" altLang="en-US" sz="100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F1506B27-0F77-4879-BD34-DD5EE483912E}"/>
              </a:ext>
            </a:extLst>
          </p:cNvPr>
          <p:cNvSpPr/>
          <p:nvPr/>
        </p:nvSpPr>
        <p:spPr>
          <a:xfrm>
            <a:off x="9640358" y="332861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
        <p:nvSpPr>
          <p:cNvPr id="2" name="吹き出し: 角を丸めた四角形 1">
            <a:extLst>
              <a:ext uri="{FF2B5EF4-FFF2-40B4-BE49-F238E27FC236}">
                <a16:creationId xmlns:a16="http://schemas.microsoft.com/office/drawing/2014/main" id="{E6E448D3-1131-4201-BE94-27571DB11D9D}"/>
              </a:ext>
            </a:extLst>
          </p:cNvPr>
          <p:cNvSpPr/>
          <p:nvPr/>
        </p:nvSpPr>
        <p:spPr>
          <a:xfrm>
            <a:off x="7310806" y="2072632"/>
            <a:ext cx="1779105" cy="573330"/>
          </a:xfrm>
          <a:prstGeom prst="wedgeRoundRectCallout">
            <a:avLst>
              <a:gd name="adj1" fmla="val 29568"/>
              <a:gd name="adj2" fmla="val 15639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Why/What</a:t>
            </a:r>
            <a:endParaRPr kumimoji="1" lang="ja-JP" altLang="en-US">
              <a:latin typeface="Meiryo UI" panose="020B0604030504040204" pitchFamily="50" charset="-128"/>
              <a:ea typeface="Meiryo UI" panose="020B0604030504040204" pitchFamily="50" charset="-128"/>
            </a:endParaRPr>
          </a:p>
        </p:txBody>
      </p:sp>
      <p:sp>
        <p:nvSpPr>
          <p:cNvPr id="11" name="吹き出し: 角を丸めた四角形 10">
            <a:extLst>
              <a:ext uri="{FF2B5EF4-FFF2-40B4-BE49-F238E27FC236}">
                <a16:creationId xmlns:a16="http://schemas.microsoft.com/office/drawing/2014/main" id="{4929ABD0-98C9-4999-B778-4639D48BD783}"/>
              </a:ext>
            </a:extLst>
          </p:cNvPr>
          <p:cNvSpPr/>
          <p:nvPr/>
        </p:nvSpPr>
        <p:spPr>
          <a:xfrm>
            <a:off x="9940480" y="4266236"/>
            <a:ext cx="1779105" cy="573330"/>
          </a:xfrm>
          <a:prstGeom prst="wedgeRoundRectCallout">
            <a:avLst>
              <a:gd name="adj1" fmla="val -40597"/>
              <a:gd name="adj2" fmla="val -13716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How</a:t>
            </a:r>
            <a:endParaRPr kumimoji="1" lang="ja-JP" altLang="en-US">
              <a:latin typeface="Meiryo UI" panose="020B0604030504040204" pitchFamily="50" charset="-128"/>
              <a:ea typeface="Meiryo UI" panose="020B0604030504040204" pitchFamily="50" charset="-128"/>
            </a:endParaRPr>
          </a:p>
        </p:txBody>
      </p:sp>
      <p:cxnSp>
        <p:nvCxnSpPr>
          <p:cNvPr id="12" name="直線矢印コネクタ 11">
            <a:extLst>
              <a:ext uri="{FF2B5EF4-FFF2-40B4-BE49-F238E27FC236}">
                <a16:creationId xmlns:a16="http://schemas.microsoft.com/office/drawing/2014/main" id="{33E856A3-B321-4749-B124-72CA6AEE93B3}"/>
              </a:ext>
            </a:extLst>
          </p:cNvPr>
          <p:cNvCxnSpPr>
            <a:cxnSpLocks/>
            <a:stCxn id="10" idx="1"/>
            <a:endCxn id="9" idx="3"/>
          </p:cNvCxnSpPr>
          <p:nvPr/>
        </p:nvCxnSpPr>
        <p:spPr>
          <a:xfrm flipH="1">
            <a:off x="9206303" y="3528034"/>
            <a:ext cx="434055" cy="2749"/>
          </a:xfrm>
          <a:prstGeom prst="straightConnector1">
            <a:avLst/>
          </a:prstGeom>
          <a:ln w="381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9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スプリントレビューを開催し成果物を確認、</a:t>
            </a:r>
            <a:r>
              <a:rPr kumimoji="1" lang="ja-JP" altLang="en-US" sz="2000">
                <a:highlight>
                  <a:srgbClr val="FFFF00"/>
                </a:highlight>
                <a:latin typeface="Meiryo UI" panose="020B0604030504040204" pitchFamily="50" charset="-128"/>
                <a:ea typeface="Meiryo UI" panose="020B0604030504040204" pitchFamily="50" charset="-128"/>
              </a:rPr>
              <a:t>マイルストーンに向け再計画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4" name="図 3">
            <a:extLst>
              <a:ext uri="{FF2B5EF4-FFF2-40B4-BE49-F238E27FC236}">
                <a16:creationId xmlns:a16="http://schemas.microsoft.com/office/drawing/2014/main" id="{37FECC3C-938B-499F-AD14-74D7F984A064}"/>
              </a:ext>
            </a:extLst>
          </p:cNvPr>
          <p:cNvPicPr>
            <a:picLocks noChangeAspect="1"/>
          </p:cNvPicPr>
          <p:nvPr/>
        </p:nvPicPr>
        <p:blipFill>
          <a:blip r:embed="rId3"/>
          <a:stretch>
            <a:fillRect/>
          </a:stretch>
        </p:blipFill>
        <p:spPr>
          <a:xfrm>
            <a:off x="2855973" y="2169933"/>
            <a:ext cx="6607733" cy="4573459"/>
          </a:xfrm>
          <a:prstGeom prst="rect">
            <a:avLst/>
          </a:prstGeom>
        </p:spPr>
      </p:pic>
      <p:pic>
        <p:nvPicPr>
          <p:cNvPr id="8" name="図 7">
            <a:extLst>
              <a:ext uri="{FF2B5EF4-FFF2-40B4-BE49-F238E27FC236}">
                <a16:creationId xmlns:a16="http://schemas.microsoft.com/office/drawing/2014/main" id="{6BAA9255-0037-4F19-9E50-E9B262E3B17B}"/>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3972549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に通じる</a:t>
            </a:r>
            <a:r>
              <a:rPr kumimoji="1" lang="ja-JP" altLang="en-US" sz="2000">
                <a:highlight>
                  <a:srgbClr val="FFFF00"/>
                </a:highlight>
                <a:latin typeface="Meiryo UI" panose="020B0604030504040204" pitchFamily="50" charset="-128"/>
                <a:ea typeface="Meiryo UI" panose="020B0604030504040204" pitchFamily="50" charset="-128"/>
              </a:rPr>
              <a:t>改善活動の原動力</a:t>
            </a:r>
            <a:r>
              <a:rPr kumimoji="1" lang="ja-JP" altLang="en-US" sz="2000">
                <a:latin typeface="Meiryo UI" panose="020B0604030504040204" pitchFamily="50" charset="-128"/>
                <a:ea typeface="Meiryo UI" panose="020B0604030504040204" pitchFamily="50" charset="-128"/>
              </a:rPr>
              <a:t>となるイベントです。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何を改善していくかチームで認識合わせを行い、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改善する内容を決めてストーリーとして登録します。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KPT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YWT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など色々なやり方があるのでチームに合うものを探して実践します。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という振り返り手法について</a:t>
            </a: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とも比較してみた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https://hisa-magazine.net/blog/manabutikara/ywt/</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ファン・ダン・ラーン</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ふりかえりボード</a:t>
            </a:r>
            <a:r>
              <a:rPr kumimoji="1" lang="en-US" altLang="ja-JP" sz="2000">
                <a:latin typeface="Meiryo UI" panose="020B0604030504040204" pitchFamily="50" charset="-128"/>
                <a:ea typeface="Meiryo UI" panose="020B0604030504040204" pitchFamily="50" charset="-128"/>
                <a:hlinkClick r:id="rId4"/>
              </a:rPr>
              <a:t>https://qiita.com/yattom/items/90ac533d993d3a2d2d0f</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6C330C41-3137-4279-8415-BBAC2077B571}"/>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1297225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r>
              <a:rPr kumimoji="1" lang="ja-JP" altLang="en-US" sz="2000">
                <a:latin typeface="Meiryo UI" panose="020B0604030504040204" pitchFamily="50" charset="-128"/>
                <a:ea typeface="Meiryo UI" panose="020B0604030504040204" pitchFamily="50" charset="-128"/>
              </a:rPr>
              <a:t>　・・・スクラムを上司などに説明する資料。個人学習やチームメンバへの教育にも使えます。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r>
              <a:rPr kumimoji="1" lang="ja-JP" altLang="en-US" sz="2000">
                <a:latin typeface="Meiryo UI" panose="020B0604030504040204" pitchFamily="50" charset="-128"/>
                <a:ea typeface="Meiryo UI" panose="020B0604030504040204" pitchFamily="50" charset="-128"/>
              </a:rPr>
              <a:t>　・・・あまり情報がない</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に関する資料。</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の教育に適した資料です。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r>
              <a:rPr kumimoji="1" lang="ja-JP" altLang="en-US" sz="2000">
                <a:latin typeface="Meiryo UI" panose="020B0604030504040204" pitchFamily="50" charset="-128"/>
                <a:ea typeface="Meiryo UI" panose="020B0604030504040204" pitchFamily="50" charset="-128"/>
              </a:rPr>
              <a:t>　・・・スクラムの停滞要因を未然に防ぐチェックリスト。始める際は必須です。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ワーキングアグリーメント</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　・・・チームメンバで作るルール。自走するチーム作りのプラクティスです。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8"/>
              </a:rPr>
              <a:t>Done</a:t>
            </a:r>
            <a:r>
              <a:rPr kumimoji="1" lang="ja-JP" altLang="en-US" sz="2000">
                <a:latin typeface="Meiryo UI" panose="020B0604030504040204" pitchFamily="50" charset="-128"/>
                <a:ea typeface="Meiryo UI" panose="020B0604030504040204" pitchFamily="50" charset="-128"/>
                <a:hlinkClick r:id="rId8"/>
              </a:rPr>
              <a:t>の定義</a:t>
            </a:r>
            <a:r>
              <a:rPr kumimoji="1" lang="ja-JP" altLang="en-US" sz="2000">
                <a:latin typeface="Meiryo UI" panose="020B0604030504040204" pitchFamily="50" charset="-128"/>
                <a:ea typeface="Meiryo UI" panose="020B0604030504040204" pitchFamily="50" charset="-128"/>
              </a:rPr>
              <a:t>　・・・リリース条件の定義。スムーズなリリースに向けたプラクティスです。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pic>
        <p:nvPicPr>
          <p:cNvPr id="2050" name="Picture 2" descr="Fintan">
            <a:extLst>
              <a:ext uri="{FF2B5EF4-FFF2-40B4-BE49-F238E27FC236}">
                <a16:creationId xmlns:a16="http://schemas.microsoft.com/office/drawing/2014/main" id="{A993D0AE-ADAA-4D10-96E8-0DB67F5C60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436" y="532069"/>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929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u="sng">
                <a:latin typeface="Meiryo UI" panose="020B0604030504040204" pitchFamily="50" charset="-128"/>
                <a:ea typeface="Meiryo UI" panose="020B0604030504040204" pitchFamily="50" charset="-128"/>
              </a:rPr>
              <a:t>継続的インテグレーション</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できるだけ早くビルド、テストを行い、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早期に問題をフィードバック、対応を行い、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常にテストが通る状態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継続的デリバリー</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できるだけ早くデプロイを行い、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リリースに伴う問題をフィードバック、対応を行い、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常にリリースできる状態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どちらも問題が発生したら</a:t>
            </a:r>
            <a:r>
              <a:rPr kumimoji="1" lang="ja-JP" altLang="en-US" sz="2000">
                <a:highlight>
                  <a:srgbClr val="FFFF00"/>
                </a:highlight>
                <a:latin typeface="Meiryo UI" panose="020B0604030504040204" pitchFamily="50" charset="-128"/>
                <a:ea typeface="Meiryo UI" panose="020B0604030504040204" pitchFamily="50" charset="-128"/>
              </a:rPr>
              <a:t>最優先事項</a:t>
            </a:r>
            <a:r>
              <a:rPr kumimoji="1" lang="ja-JP" altLang="en-US" sz="2000">
                <a:latin typeface="Meiryo UI" panose="020B0604030504040204" pitchFamily="50" charset="-128"/>
                <a:ea typeface="Meiryo UI" panose="020B0604030504040204" pitchFamily="50" charset="-128"/>
              </a:rPr>
              <a:t>としてすべての作業を止めて対応にあたります。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596152" y="1405117"/>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テスト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テストはアプリが</a:t>
            </a:r>
            <a:r>
              <a:rPr kumimoji="1" lang="ja-JP" altLang="en-US" sz="2000">
                <a:highlight>
                  <a:srgbClr val="FFFF00"/>
                </a:highlight>
                <a:latin typeface="Meiryo UI" panose="020B0604030504040204" pitchFamily="50" charset="-128"/>
                <a:ea typeface="Meiryo UI" panose="020B0604030504040204" pitchFamily="50" charset="-128"/>
              </a:rPr>
              <a:t>期待通りに動作するか？壊れてないか？</a:t>
            </a:r>
            <a:r>
              <a:rPr kumimoji="1" lang="ja-JP" altLang="en-US" sz="2000">
                <a:latin typeface="Meiryo UI" panose="020B0604030504040204" pitchFamily="50" charset="-128"/>
                <a:ea typeface="Meiryo UI" panose="020B0604030504040204" pitchFamily="50" charset="-128"/>
              </a:rPr>
              <a:t>をチェックします。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次のようなテストをできるだけ</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して、早期に問題のフィードバックを得て、</a:t>
            </a:r>
            <a:r>
              <a:rPr kumimoji="1" lang="ja-JP" altLang="en-US" sz="2000">
                <a:highlight>
                  <a:srgbClr val="FFFF00"/>
                </a:highlight>
                <a:latin typeface="Meiryo UI" panose="020B0604030504040204" pitchFamily="50" charset="-128"/>
                <a:ea typeface="Meiryo UI" panose="020B0604030504040204" pitchFamily="50" charset="-128"/>
              </a:rPr>
              <a:t>健康な状態</a:t>
            </a:r>
            <a:r>
              <a:rPr kumimoji="1" lang="ja-JP" altLang="en-US" sz="2000">
                <a:latin typeface="Meiryo UI" panose="020B0604030504040204" pitchFamily="50" charset="-128"/>
                <a:ea typeface="Meiryo UI" panose="020B0604030504040204" pitchFamily="50" charset="-128"/>
              </a:rPr>
              <a:t>を保ちます。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ユニットテスト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ユニット単位（</a:t>
            </a:r>
            <a:r>
              <a:rPr kumimoji="1" lang="en-US" altLang="ja-JP" sz="2000">
                <a:latin typeface="Meiryo UI" panose="020B0604030504040204" pitchFamily="50" charset="-128"/>
                <a:ea typeface="Meiryo UI" panose="020B0604030504040204" pitchFamily="50" charset="-128"/>
              </a:rPr>
              <a:t>Java</a:t>
            </a:r>
            <a:r>
              <a:rPr kumimoji="1" lang="ja-JP" altLang="en-US" sz="2000">
                <a:latin typeface="Meiryo UI" panose="020B0604030504040204" pitchFamily="50" charset="-128"/>
                <a:ea typeface="Meiryo UI" panose="020B0604030504040204" pitchFamily="50" charset="-128"/>
              </a:rPr>
              <a:t>であればクラス）のロジックをテストします。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u="sng">
                <a:latin typeface="Meiryo UI" panose="020B0604030504040204" pitchFamily="50" charset="-128"/>
                <a:ea typeface="Meiryo UI" panose="020B0604030504040204" pitchFamily="50" charset="-128"/>
              </a:rPr>
              <a:t>E2E</a:t>
            </a:r>
            <a:r>
              <a:rPr kumimoji="1" lang="ja-JP" altLang="en-US" sz="2000" u="sng">
                <a:latin typeface="Meiryo UI" panose="020B0604030504040204" pitchFamily="50" charset="-128"/>
                <a:ea typeface="Meiryo UI" panose="020B0604030504040204" pitchFamily="50" charset="-128"/>
              </a:rPr>
              <a:t>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アプリを立ち上げ、アプリを利用するようにテストします。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全機能テストするとメンテナンスコストが高くなるのでゴールデンパスのみ実施するなど、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目的を満たす最小限のテスト</a:t>
            </a:r>
            <a:r>
              <a:rPr kumimoji="1" lang="ja-JP" altLang="en-US" sz="2000">
                <a:latin typeface="Meiryo UI" panose="020B0604030504040204" pitchFamily="50" charset="-128"/>
                <a:ea typeface="Meiryo UI" panose="020B0604030504040204" pitchFamily="50" charset="-128"/>
              </a:rPr>
              <a:t>に留めます。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他にも、静的解析、セキュリティテスト、性能負荷テストなど、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非機能観点のテストも自動化</a:t>
            </a:r>
            <a:r>
              <a:rPr kumimoji="1" lang="ja-JP" altLang="en-US" sz="2000">
                <a:latin typeface="Meiryo UI" panose="020B0604030504040204" pitchFamily="50" charset="-128"/>
                <a:ea typeface="Meiryo UI" panose="020B0604030504040204" pitchFamily="50" charset="-128"/>
              </a:rPr>
              <a:t>する場合があります。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3620626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リリースするにあたって</a:t>
            </a:r>
            <a:r>
              <a:rPr kumimoji="1" lang="ja-JP" altLang="en-US" sz="2000">
                <a:highlight>
                  <a:srgbClr val="FFFF00"/>
                </a:highlight>
                <a:latin typeface="Meiryo UI" panose="020B0604030504040204" pitchFamily="50" charset="-128"/>
                <a:ea typeface="Meiryo UI" panose="020B0604030504040204" pitchFamily="50" charset="-128"/>
              </a:rPr>
              <a:t>ブランチをどう運用するか</a:t>
            </a:r>
            <a:r>
              <a:rPr kumimoji="1" lang="ja-JP" altLang="en-US" sz="2000">
                <a:latin typeface="Meiryo UI" panose="020B0604030504040204" pitchFamily="50" charset="-128"/>
                <a:ea typeface="Meiryo UI" panose="020B0604030504040204" pitchFamily="50" charset="-128"/>
              </a:rPr>
              <a:t>を考える必要があります。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Git-flow</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GitHub-flow GitLab-flow</a:t>
            </a:r>
            <a:r>
              <a:rPr kumimoji="1" lang="ja-JP" altLang="en-US" sz="2000">
                <a:latin typeface="Meiryo UI" panose="020B0604030504040204" pitchFamily="50" charset="-128"/>
                <a:ea typeface="Meiryo UI" panose="020B0604030504040204" pitchFamily="50" charset="-128"/>
              </a:rPr>
              <a:t>という開発フローについてまとめる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https://qiita.com/pandama09396862/items/9f013fa7b60f4d12d1d8</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チャットサービスでは</a:t>
            </a:r>
            <a:r>
              <a:rPr kumimoji="1" lang="en-US" altLang="ja-JP" sz="2000">
                <a:highlight>
                  <a:srgbClr val="FFFF00"/>
                </a:highlight>
                <a:latin typeface="Meiryo UI" panose="020B0604030504040204" pitchFamily="50" charset="-128"/>
                <a:ea typeface="Meiryo UI" panose="020B0604030504040204" pitchFamily="50" charset="-128"/>
              </a:rPr>
              <a:t>GitLab</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Flow</a:t>
            </a:r>
            <a:r>
              <a:rPr kumimoji="1" lang="ja-JP" altLang="en-US" sz="2000">
                <a:latin typeface="Meiryo UI" panose="020B0604030504040204" pitchFamily="50" charset="-128"/>
                <a:ea typeface="Meiryo UI" panose="020B0604030504040204" pitchFamily="50" charset="-128"/>
              </a:rPr>
              <a:t>をベースに次のようにしています。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開発は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から新たにブランチを作成し、</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リリース時は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a:t>
            </a:r>
            <a:r>
              <a:rPr kumimoji="1" lang="en-US" altLang="ja-JP" sz="2000">
                <a:latin typeface="Meiryo UI" panose="020B0604030504040204" pitchFamily="50" charset="-128"/>
                <a:ea typeface="Meiryo UI" panose="020B0604030504040204" pitchFamily="50" charset="-128"/>
              </a:rPr>
              <a:t>production</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　→本番環境へデプロイ</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cxnSp>
        <p:nvCxnSpPr>
          <p:cNvPr id="8" name="直線矢印コネクタ 7">
            <a:extLst>
              <a:ext uri="{FF2B5EF4-FFF2-40B4-BE49-F238E27FC236}">
                <a16:creationId xmlns:a16="http://schemas.microsoft.com/office/drawing/2014/main" id="{265BAB37-8140-4F7D-A7EE-75EFC611B7AF}"/>
              </a:ext>
            </a:extLst>
          </p:cNvPr>
          <p:cNvCxnSpPr>
            <a:cxnSpLocks/>
          </p:cNvCxnSpPr>
          <p:nvPr/>
        </p:nvCxnSpPr>
        <p:spPr>
          <a:xfrm>
            <a:off x="3581401" y="508336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D134365-89FF-4F5B-9414-5C988D084614}"/>
              </a:ext>
            </a:extLst>
          </p:cNvPr>
          <p:cNvSpPr/>
          <p:nvPr/>
        </p:nvSpPr>
        <p:spPr>
          <a:xfrm>
            <a:off x="2781298" y="4990696"/>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master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95D43551-217E-4959-A414-AA70A56B20CD}"/>
              </a:ext>
            </a:extLst>
          </p:cNvPr>
          <p:cNvCxnSpPr>
            <a:cxnSpLocks/>
          </p:cNvCxnSpPr>
          <p:nvPr/>
        </p:nvCxnSpPr>
        <p:spPr>
          <a:xfrm>
            <a:off x="3581401" y="581752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DCABD93E-871B-4DA6-A5A1-6B7D4B083EEC}"/>
              </a:ext>
            </a:extLst>
          </p:cNvPr>
          <p:cNvSpPr/>
          <p:nvPr/>
        </p:nvSpPr>
        <p:spPr>
          <a:xfrm>
            <a:off x="2620146" y="5724856"/>
            <a:ext cx="961256" cy="185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6B0E48CB-C09F-48DD-8D50-DDDA9E6A7D2F}"/>
              </a:ext>
            </a:extLst>
          </p:cNvPr>
          <p:cNvCxnSpPr>
            <a:cxnSpLocks/>
          </p:cNvCxnSpPr>
          <p:nvPr/>
        </p:nvCxnSpPr>
        <p:spPr>
          <a:xfrm>
            <a:off x="5128566" y="5083361"/>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1F7063FC-DA9A-4675-AF2D-CE8AFF006BE8}"/>
              </a:ext>
            </a:extLst>
          </p:cNvPr>
          <p:cNvSpPr/>
          <p:nvPr/>
        </p:nvSpPr>
        <p:spPr>
          <a:xfrm>
            <a:off x="5310186" y="531144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7614FED0-AD2C-4F2B-B86B-8516D129A6B9}"/>
              </a:ext>
            </a:extLst>
          </p:cNvPr>
          <p:cNvCxnSpPr>
            <a:cxnSpLocks/>
          </p:cNvCxnSpPr>
          <p:nvPr/>
        </p:nvCxnSpPr>
        <p:spPr>
          <a:xfrm>
            <a:off x="5830332" y="5856592"/>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64B8EEC-90B0-4AE2-B2C6-F9548D9C4FCD}"/>
              </a:ext>
            </a:extLst>
          </p:cNvPr>
          <p:cNvSpPr/>
          <p:nvPr/>
        </p:nvSpPr>
        <p:spPr>
          <a:xfrm>
            <a:off x="5437743" y="6287822"/>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37372524-2999-4AE4-91B8-F082A8233070}"/>
              </a:ext>
            </a:extLst>
          </p:cNvPr>
          <p:cNvCxnSpPr>
            <a:cxnSpLocks/>
          </p:cNvCxnSpPr>
          <p:nvPr/>
        </p:nvCxnSpPr>
        <p:spPr>
          <a:xfrm>
            <a:off x="6793120" y="5103180"/>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70D8C6DB-7557-4DEB-AB1F-3345E84E350D}"/>
              </a:ext>
            </a:extLst>
          </p:cNvPr>
          <p:cNvSpPr/>
          <p:nvPr/>
        </p:nvSpPr>
        <p:spPr>
          <a:xfrm>
            <a:off x="6974740" y="5331263"/>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B0426146-DFE5-4975-9DD9-0FBFA7F6FE05}"/>
              </a:ext>
            </a:extLst>
          </p:cNvPr>
          <p:cNvCxnSpPr>
            <a:cxnSpLocks/>
          </p:cNvCxnSpPr>
          <p:nvPr/>
        </p:nvCxnSpPr>
        <p:spPr>
          <a:xfrm>
            <a:off x="7494886" y="5876411"/>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E0F76352-1737-4942-BA29-8CFBF212E975}"/>
              </a:ext>
            </a:extLst>
          </p:cNvPr>
          <p:cNvSpPr/>
          <p:nvPr/>
        </p:nvSpPr>
        <p:spPr>
          <a:xfrm>
            <a:off x="7102297" y="6307641"/>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43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を使うことでアプリケーションの</a:t>
            </a:r>
            <a:r>
              <a:rPr kumimoji="1" lang="ja-JP" altLang="en-US" sz="2000">
                <a:highlight>
                  <a:srgbClr val="FFFF00"/>
                </a:highlight>
                <a:latin typeface="Meiryo UI" panose="020B0604030504040204" pitchFamily="50" charset="-128"/>
                <a:ea typeface="Meiryo UI" panose="020B0604030504040204" pitchFamily="50" charset="-128"/>
              </a:rPr>
              <a:t>コンテナ化</a:t>
            </a:r>
            <a:r>
              <a:rPr kumimoji="1" lang="ja-JP" altLang="en-US" sz="2000">
                <a:latin typeface="Meiryo UI" panose="020B0604030504040204" pitchFamily="50" charset="-128"/>
                <a:ea typeface="Meiryo UI" panose="020B0604030504040204" pitchFamily="50" charset="-128"/>
              </a:rPr>
              <a:t>ができます。コンテナ化されたアプリは</a:t>
            </a: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がインストール</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サポートされている環境であれば</a:t>
            </a:r>
            <a:r>
              <a:rPr kumimoji="1" lang="ja-JP" altLang="en-US" sz="2000">
                <a:highlight>
                  <a:srgbClr val="FFFF00"/>
                </a:highlight>
                <a:latin typeface="Meiryo UI" panose="020B0604030504040204" pitchFamily="50" charset="-128"/>
                <a:ea typeface="Meiryo UI" panose="020B0604030504040204" pitchFamily="50" charset="-128"/>
              </a:rPr>
              <a:t>同じように動作</a:t>
            </a:r>
            <a:r>
              <a:rPr kumimoji="1" lang="ja-JP" altLang="en-US" sz="2000">
                <a:latin typeface="Meiryo UI" panose="020B0604030504040204" pitchFamily="50" charset="-128"/>
                <a:ea typeface="Meiryo UI" panose="020B0604030504040204" pitchFamily="50" charset="-128"/>
              </a:rPr>
              <a:t>します。コンテナ化＝</a:t>
            </a:r>
            <a:r>
              <a:rPr kumimoji="1" lang="ja-JP" altLang="en-US" sz="2000">
                <a:highlight>
                  <a:srgbClr val="FFFF00"/>
                </a:highlight>
                <a:latin typeface="Meiryo UI" panose="020B0604030504040204" pitchFamily="50" charset="-128"/>
                <a:ea typeface="Meiryo UI" panose="020B0604030504040204" pitchFamily="50" charset="-128"/>
              </a:rPr>
              <a:t>コンテナイメージ</a:t>
            </a:r>
            <a:r>
              <a:rPr kumimoji="1" lang="ja-JP" altLang="en-US" sz="2000">
                <a:latin typeface="Meiryo UI" panose="020B0604030504040204" pitchFamily="50" charset="-128"/>
                <a:ea typeface="Meiryo UI" panose="020B0604030504040204" pitchFamily="50" charset="-128"/>
              </a:rPr>
              <a:t>と呼び</a:t>
            </a:r>
            <a:r>
              <a:rPr kumimoji="1" lang="ja-JP" altLang="en-US" sz="2000">
                <a:highlight>
                  <a:srgbClr val="FFFF00"/>
                </a:highlight>
                <a:latin typeface="Meiryo UI" panose="020B0604030504040204" pitchFamily="50" charset="-128"/>
                <a:ea typeface="Meiryo UI" panose="020B0604030504040204" pitchFamily="50" charset="-128"/>
              </a:rPr>
              <a:t>レジストリ</a:t>
            </a:r>
            <a:r>
              <a:rPr kumimoji="1" lang="ja-JP" altLang="en-US" sz="2000">
                <a:latin typeface="Meiryo UI" panose="020B0604030504040204" pitchFamily="50" charset="-128"/>
                <a:ea typeface="Meiryo UI" panose="020B0604030504040204" pitchFamily="50" charset="-128"/>
              </a:rPr>
              <a:t>に登録し、</a:t>
            </a:r>
            <a:r>
              <a:rPr kumimoji="1" lang="ja-JP" altLang="en-US" sz="2000">
                <a:highlight>
                  <a:srgbClr val="FFFF00"/>
                </a:highlight>
                <a:latin typeface="Meiryo UI" panose="020B0604030504040204" pitchFamily="50" charset="-128"/>
                <a:ea typeface="Meiryo UI" panose="020B0604030504040204" pitchFamily="50" charset="-128"/>
              </a:rPr>
              <a:t>いつでも取り出して動かす</a:t>
            </a:r>
            <a:r>
              <a:rPr kumimoji="1" lang="ja-JP" altLang="en-US" sz="2000">
                <a:latin typeface="Meiryo UI" panose="020B0604030504040204" pitchFamily="50" charset="-128"/>
                <a:ea typeface="Meiryo UI" panose="020B0604030504040204" pitchFamily="50" charset="-128"/>
              </a:rPr>
              <a:t>ことができます。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チャットサービスのパイプラインでは、はじめにアプリのコンテナイメージを作り、テストしたイメージを本番環境にデプロイしています。</a:t>
            </a:r>
            <a:r>
              <a:rPr kumimoji="1" lang="ja-JP" altLang="en-US" sz="2000">
                <a:highlight>
                  <a:srgbClr val="FFFF00"/>
                </a:highlight>
                <a:latin typeface="Meiryo UI" panose="020B0604030504040204" pitchFamily="50" charset="-128"/>
                <a:ea typeface="Meiryo UI" panose="020B0604030504040204" pitchFamily="50" charset="-128"/>
              </a:rPr>
              <a:t>テストと本番環境に同じコンテナイメージを使う</a:t>
            </a:r>
            <a:r>
              <a:rPr kumimoji="1" lang="ja-JP" altLang="en-US" sz="2000">
                <a:latin typeface="Meiryo UI" panose="020B0604030504040204" pitchFamily="50" charset="-128"/>
                <a:ea typeface="Meiryo UI" panose="020B0604030504040204" pitchFamily="50" charset="-128"/>
              </a:rPr>
              <a:t>ので「デプロイしたら動かない」問題が発生しずらいです。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クラウドのコンテナサービスを使用することで、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コンテナ化されたアプリのスケールアウトやリソース割り当てを柔軟に管理できます。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pic>
        <p:nvPicPr>
          <p:cNvPr id="17" name="図 16">
            <a:extLst>
              <a:ext uri="{FF2B5EF4-FFF2-40B4-BE49-F238E27FC236}">
                <a16:creationId xmlns:a16="http://schemas.microsoft.com/office/drawing/2014/main" id="{DF4E4B91-A21C-4F70-8A2E-D3024299A1ED}"/>
              </a:ext>
            </a:extLst>
          </p:cNvPr>
          <p:cNvPicPr>
            <a:picLocks noChangeAspect="1"/>
          </p:cNvPicPr>
          <p:nvPr/>
        </p:nvPicPr>
        <p:blipFill rotWithShape="1">
          <a:blip r:embed="rId3"/>
          <a:srcRect t="39914"/>
          <a:stretch/>
        </p:blipFill>
        <p:spPr>
          <a:xfrm>
            <a:off x="5150727" y="3892379"/>
            <a:ext cx="6325457" cy="1310442"/>
          </a:xfrm>
          <a:prstGeom prst="rect">
            <a:avLst/>
          </a:prstGeom>
        </p:spPr>
      </p:pic>
    </p:spTree>
    <p:extLst>
      <p:ext uri="{BB962C8B-B14F-4D97-AF65-F5344CB8AC3E}">
        <p14:creationId xmlns:p14="http://schemas.microsoft.com/office/powerpoint/2010/main" val="355375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Blue-Green</a:t>
            </a:r>
            <a:r>
              <a:rPr kumimoji="1" lang="ja-JP" altLang="en-US" sz="2800" b="1">
                <a:latin typeface="Meiryo UI" panose="020B0604030504040204" pitchFamily="50" charset="-128"/>
                <a:ea typeface="Meiryo UI" panose="020B0604030504040204" pitchFamily="50" charset="-128"/>
              </a:rPr>
              <a:t>デプロイメント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Blue-Green Deployment</a:t>
            </a:r>
            <a:r>
              <a:rPr kumimoji="1" lang="ja-JP" altLang="en-US" sz="2000">
                <a:latin typeface="Meiryo UI" panose="020B0604030504040204" pitchFamily="50" charset="-128"/>
                <a:ea typeface="Meiryo UI" panose="020B0604030504040204" pitchFamily="50" charset="-128"/>
              </a:rPr>
              <a:t>」とは何か、マーチン・ファウラー氏の解説</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https://www.publickey1.jp/blog/14/blue-green_deployment.html</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8" name="四角形: 角を丸くする 7">
            <a:extLst>
              <a:ext uri="{FF2B5EF4-FFF2-40B4-BE49-F238E27FC236}">
                <a16:creationId xmlns:a16="http://schemas.microsoft.com/office/drawing/2014/main" id="{57D96885-761E-44A5-A8C0-6FD92FD93AAA}"/>
              </a:ext>
            </a:extLst>
          </p:cNvPr>
          <p:cNvSpPr/>
          <p:nvPr/>
        </p:nvSpPr>
        <p:spPr>
          <a:xfrm>
            <a:off x="1602870" y="2621778"/>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10" name="四角形: 角を丸くする 9">
            <a:extLst>
              <a:ext uri="{FF2B5EF4-FFF2-40B4-BE49-F238E27FC236}">
                <a16:creationId xmlns:a16="http://schemas.microsoft.com/office/drawing/2014/main" id="{81752AC1-2DA5-4C24-AA92-4288D6CFFF3C}"/>
              </a:ext>
            </a:extLst>
          </p:cNvPr>
          <p:cNvSpPr/>
          <p:nvPr/>
        </p:nvSpPr>
        <p:spPr>
          <a:xfrm>
            <a:off x="3548579" y="3070019"/>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11" name="四角形: 角を丸くする 10">
            <a:extLst>
              <a:ext uri="{FF2B5EF4-FFF2-40B4-BE49-F238E27FC236}">
                <a16:creationId xmlns:a16="http://schemas.microsoft.com/office/drawing/2014/main" id="{13B1EABA-3D5E-4DCF-96FE-423C01401AF5}"/>
              </a:ext>
            </a:extLst>
          </p:cNvPr>
          <p:cNvSpPr/>
          <p:nvPr/>
        </p:nvSpPr>
        <p:spPr>
          <a:xfrm>
            <a:off x="3548579" y="3711304"/>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C10DBD35-E184-4FBB-89A6-35D2B6C96A82}"/>
              </a:ext>
            </a:extLst>
          </p:cNvPr>
          <p:cNvGrpSpPr/>
          <p:nvPr/>
        </p:nvGrpSpPr>
        <p:grpSpPr>
          <a:xfrm>
            <a:off x="507990" y="3060109"/>
            <a:ext cx="800103" cy="711508"/>
            <a:chOff x="10839216" y="2596497"/>
            <a:chExt cx="800103" cy="711508"/>
          </a:xfrm>
        </p:grpSpPr>
        <p:pic>
          <p:nvPicPr>
            <p:cNvPr id="13" name="Picture 4" descr="立ってスマホを使う人のイラスト（女性・無表情）">
              <a:extLst>
                <a:ext uri="{FF2B5EF4-FFF2-40B4-BE49-F238E27FC236}">
                  <a16:creationId xmlns:a16="http://schemas.microsoft.com/office/drawing/2014/main" id="{7CBE7623-10D3-4B65-8E48-78B08FB30F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14" name="四角形: 角を丸くする 13">
              <a:extLst>
                <a:ext uri="{FF2B5EF4-FFF2-40B4-BE49-F238E27FC236}">
                  <a16:creationId xmlns:a16="http://schemas.microsoft.com/office/drawing/2014/main" id="{927F06D7-8631-4083-AC4E-A2367F42FCE4}"/>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16" name="直線矢印コネクタ 15">
            <a:extLst>
              <a:ext uri="{FF2B5EF4-FFF2-40B4-BE49-F238E27FC236}">
                <a16:creationId xmlns:a16="http://schemas.microsoft.com/office/drawing/2014/main" id="{FE3510E7-8A2C-4DFF-8419-6EAE2CFB0E0B}"/>
              </a:ext>
            </a:extLst>
          </p:cNvPr>
          <p:cNvCxnSpPr>
            <a:cxnSpLocks/>
            <a:stCxn id="13" idx="3"/>
            <a:endCxn id="19" idx="1"/>
          </p:cNvCxnSpPr>
          <p:nvPr/>
        </p:nvCxnSpPr>
        <p:spPr>
          <a:xfrm>
            <a:off x="1247055" y="3309946"/>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A6E13B9D-395C-4F9A-BE1F-0761DFF8C233}"/>
              </a:ext>
            </a:extLst>
          </p:cNvPr>
          <p:cNvSpPr/>
          <p:nvPr/>
        </p:nvSpPr>
        <p:spPr>
          <a:xfrm>
            <a:off x="1881192" y="3423443"/>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24" name="直線矢印コネクタ 23">
            <a:extLst>
              <a:ext uri="{FF2B5EF4-FFF2-40B4-BE49-F238E27FC236}">
                <a16:creationId xmlns:a16="http://schemas.microsoft.com/office/drawing/2014/main" id="{606B5D7F-3718-4843-90CB-42459CF0097D}"/>
              </a:ext>
            </a:extLst>
          </p:cNvPr>
          <p:cNvCxnSpPr>
            <a:cxnSpLocks/>
            <a:stCxn id="19" idx="3"/>
            <a:endCxn id="10" idx="1"/>
          </p:cNvCxnSpPr>
          <p:nvPr/>
        </p:nvCxnSpPr>
        <p:spPr>
          <a:xfrm flipV="1">
            <a:off x="3096003" y="3269437"/>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89062F94-0837-4CCF-BCC0-BB45EEB7C944}"/>
              </a:ext>
            </a:extLst>
          </p:cNvPr>
          <p:cNvSpPr/>
          <p:nvPr/>
        </p:nvSpPr>
        <p:spPr>
          <a:xfrm>
            <a:off x="7195996" y="2592451"/>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1" name="四角形: 角を丸くする 30">
            <a:extLst>
              <a:ext uri="{FF2B5EF4-FFF2-40B4-BE49-F238E27FC236}">
                <a16:creationId xmlns:a16="http://schemas.microsoft.com/office/drawing/2014/main" id="{CEC6BE19-5B62-4067-B51C-CEA767E83AA2}"/>
              </a:ext>
            </a:extLst>
          </p:cNvPr>
          <p:cNvSpPr/>
          <p:nvPr/>
        </p:nvSpPr>
        <p:spPr>
          <a:xfrm>
            <a:off x="9141705" y="3040692"/>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32" name="四角形: 角を丸くする 31">
            <a:extLst>
              <a:ext uri="{FF2B5EF4-FFF2-40B4-BE49-F238E27FC236}">
                <a16:creationId xmlns:a16="http://schemas.microsoft.com/office/drawing/2014/main" id="{DE918ACE-C13C-4E5A-9D41-C27D5725CF92}"/>
              </a:ext>
            </a:extLst>
          </p:cNvPr>
          <p:cNvSpPr/>
          <p:nvPr/>
        </p:nvSpPr>
        <p:spPr>
          <a:xfrm>
            <a:off x="9141705" y="3681977"/>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33" name="グループ化 32">
            <a:extLst>
              <a:ext uri="{FF2B5EF4-FFF2-40B4-BE49-F238E27FC236}">
                <a16:creationId xmlns:a16="http://schemas.microsoft.com/office/drawing/2014/main" id="{B783F262-AF9E-4A2D-983E-19896C7F012D}"/>
              </a:ext>
            </a:extLst>
          </p:cNvPr>
          <p:cNvGrpSpPr/>
          <p:nvPr/>
        </p:nvGrpSpPr>
        <p:grpSpPr>
          <a:xfrm>
            <a:off x="6101116" y="3030782"/>
            <a:ext cx="800103" cy="711508"/>
            <a:chOff x="10839216" y="2596497"/>
            <a:chExt cx="800103" cy="711508"/>
          </a:xfrm>
        </p:grpSpPr>
        <p:pic>
          <p:nvPicPr>
            <p:cNvPr id="34" name="Picture 4" descr="立ってスマホを使う人のイラスト（女性・無表情）">
              <a:extLst>
                <a:ext uri="{FF2B5EF4-FFF2-40B4-BE49-F238E27FC236}">
                  <a16:creationId xmlns:a16="http://schemas.microsoft.com/office/drawing/2014/main" id="{1DBFEF5B-61F9-43E7-9034-BC5651846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35" name="四角形: 角を丸くする 34">
              <a:extLst>
                <a:ext uri="{FF2B5EF4-FFF2-40B4-BE49-F238E27FC236}">
                  <a16:creationId xmlns:a16="http://schemas.microsoft.com/office/drawing/2014/main" id="{70131795-B252-4D17-AA35-0C0EC0CF5AF8}"/>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36" name="直線矢印コネクタ 35">
            <a:extLst>
              <a:ext uri="{FF2B5EF4-FFF2-40B4-BE49-F238E27FC236}">
                <a16:creationId xmlns:a16="http://schemas.microsoft.com/office/drawing/2014/main" id="{6FE4FE6D-77EA-40E1-86F5-3108A3D38524}"/>
              </a:ext>
            </a:extLst>
          </p:cNvPr>
          <p:cNvCxnSpPr>
            <a:cxnSpLocks/>
            <a:stCxn id="34" idx="3"/>
            <a:endCxn id="37" idx="1"/>
          </p:cNvCxnSpPr>
          <p:nvPr/>
        </p:nvCxnSpPr>
        <p:spPr>
          <a:xfrm>
            <a:off x="6840181" y="3280619"/>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34F88864-4B73-4AFC-97B8-7CC11E59A85B}"/>
              </a:ext>
            </a:extLst>
          </p:cNvPr>
          <p:cNvSpPr/>
          <p:nvPr/>
        </p:nvSpPr>
        <p:spPr>
          <a:xfrm>
            <a:off x="7474318" y="3394116"/>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326E7B6B-6CA6-4258-9321-E24A65992CE9}"/>
              </a:ext>
            </a:extLst>
          </p:cNvPr>
          <p:cNvCxnSpPr>
            <a:cxnSpLocks/>
            <a:stCxn id="37" idx="3"/>
            <a:endCxn id="31" idx="1"/>
          </p:cNvCxnSpPr>
          <p:nvPr/>
        </p:nvCxnSpPr>
        <p:spPr>
          <a:xfrm flipV="1">
            <a:off x="8689129" y="3240110"/>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4736E6E6-C3D5-4108-A4BD-CB9B474F8177}"/>
              </a:ext>
            </a:extLst>
          </p:cNvPr>
          <p:cNvSpPr/>
          <p:nvPr/>
        </p:nvSpPr>
        <p:spPr>
          <a:xfrm>
            <a:off x="5522330" y="325873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9D681D86-AD3A-4774-BFB1-665341EF28C5}"/>
              </a:ext>
            </a:extLst>
          </p:cNvPr>
          <p:cNvCxnSpPr>
            <a:cxnSpLocks/>
            <a:stCxn id="43" idx="1"/>
            <a:endCxn id="32" idx="3"/>
          </p:cNvCxnSpPr>
          <p:nvPr/>
        </p:nvCxnSpPr>
        <p:spPr>
          <a:xfrm flipH="1">
            <a:off x="10356517" y="3569443"/>
            <a:ext cx="397656" cy="31195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AC240811-644C-4E28-A11B-6FF20FE25C0C}"/>
              </a:ext>
            </a:extLst>
          </p:cNvPr>
          <p:cNvSpPr/>
          <p:nvPr/>
        </p:nvSpPr>
        <p:spPr>
          <a:xfrm>
            <a:off x="10754173" y="3487127"/>
            <a:ext cx="1028369" cy="1646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バージョンアップ</a:t>
            </a:r>
          </a:p>
        </p:txBody>
      </p:sp>
      <p:sp>
        <p:nvSpPr>
          <p:cNvPr id="48" name="四角形: 角を丸くする 47">
            <a:extLst>
              <a:ext uri="{FF2B5EF4-FFF2-40B4-BE49-F238E27FC236}">
                <a16:creationId xmlns:a16="http://schemas.microsoft.com/office/drawing/2014/main" id="{071A3BAE-C3CA-4CA9-AC07-8053A3179E60}"/>
              </a:ext>
            </a:extLst>
          </p:cNvPr>
          <p:cNvSpPr/>
          <p:nvPr/>
        </p:nvSpPr>
        <p:spPr>
          <a:xfrm>
            <a:off x="1602870" y="4881472"/>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49" name="四角形: 角を丸くする 48">
            <a:extLst>
              <a:ext uri="{FF2B5EF4-FFF2-40B4-BE49-F238E27FC236}">
                <a16:creationId xmlns:a16="http://schemas.microsoft.com/office/drawing/2014/main" id="{4627CE8A-4030-4A94-9675-D5CF25875EB7}"/>
              </a:ext>
            </a:extLst>
          </p:cNvPr>
          <p:cNvSpPr/>
          <p:nvPr/>
        </p:nvSpPr>
        <p:spPr>
          <a:xfrm>
            <a:off x="3548579" y="5329713"/>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50" name="四角形: 角を丸くする 49">
            <a:extLst>
              <a:ext uri="{FF2B5EF4-FFF2-40B4-BE49-F238E27FC236}">
                <a16:creationId xmlns:a16="http://schemas.microsoft.com/office/drawing/2014/main" id="{F7651B32-9839-4679-AC36-259109269AE6}"/>
              </a:ext>
            </a:extLst>
          </p:cNvPr>
          <p:cNvSpPr/>
          <p:nvPr/>
        </p:nvSpPr>
        <p:spPr>
          <a:xfrm>
            <a:off x="3548579" y="5970998"/>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51" name="グループ化 50">
            <a:extLst>
              <a:ext uri="{FF2B5EF4-FFF2-40B4-BE49-F238E27FC236}">
                <a16:creationId xmlns:a16="http://schemas.microsoft.com/office/drawing/2014/main" id="{3C86CC2E-6435-4440-9694-6554DC9F7387}"/>
              </a:ext>
            </a:extLst>
          </p:cNvPr>
          <p:cNvGrpSpPr/>
          <p:nvPr/>
        </p:nvGrpSpPr>
        <p:grpSpPr>
          <a:xfrm>
            <a:off x="507990" y="5319803"/>
            <a:ext cx="800103" cy="711508"/>
            <a:chOff x="10839216" y="2596497"/>
            <a:chExt cx="800103" cy="711508"/>
          </a:xfrm>
        </p:grpSpPr>
        <p:pic>
          <p:nvPicPr>
            <p:cNvPr id="52" name="Picture 4" descr="立ってスマホを使う人のイラスト（女性・無表情）">
              <a:extLst>
                <a:ext uri="{FF2B5EF4-FFF2-40B4-BE49-F238E27FC236}">
                  <a16:creationId xmlns:a16="http://schemas.microsoft.com/office/drawing/2014/main" id="{6A821535-D476-4E4A-A556-3A4AB3B856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59A47593-956B-4FF5-AF59-413F0EC8D4C9}"/>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54" name="直線矢印コネクタ 53">
            <a:extLst>
              <a:ext uri="{FF2B5EF4-FFF2-40B4-BE49-F238E27FC236}">
                <a16:creationId xmlns:a16="http://schemas.microsoft.com/office/drawing/2014/main" id="{ACE236CF-FF3F-4858-9173-376D78327EDB}"/>
              </a:ext>
            </a:extLst>
          </p:cNvPr>
          <p:cNvCxnSpPr>
            <a:cxnSpLocks/>
            <a:stCxn id="52" idx="3"/>
            <a:endCxn id="55" idx="1"/>
          </p:cNvCxnSpPr>
          <p:nvPr/>
        </p:nvCxnSpPr>
        <p:spPr>
          <a:xfrm>
            <a:off x="1247055" y="5569640"/>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四角形: 角を丸くする 54">
            <a:extLst>
              <a:ext uri="{FF2B5EF4-FFF2-40B4-BE49-F238E27FC236}">
                <a16:creationId xmlns:a16="http://schemas.microsoft.com/office/drawing/2014/main" id="{FD283ED0-E808-4312-A50B-0C04CD7A5B2D}"/>
              </a:ext>
            </a:extLst>
          </p:cNvPr>
          <p:cNvSpPr/>
          <p:nvPr/>
        </p:nvSpPr>
        <p:spPr>
          <a:xfrm>
            <a:off x="1881192" y="5683137"/>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56" name="直線矢印コネクタ 55">
            <a:extLst>
              <a:ext uri="{FF2B5EF4-FFF2-40B4-BE49-F238E27FC236}">
                <a16:creationId xmlns:a16="http://schemas.microsoft.com/office/drawing/2014/main" id="{EB3FA1BE-6CD5-4206-B467-741ECA12B692}"/>
              </a:ext>
            </a:extLst>
          </p:cNvPr>
          <p:cNvCxnSpPr>
            <a:cxnSpLocks/>
            <a:stCxn id="55" idx="3"/>
            <a:endCxn id="50" idx="1"/>
          </p:cNvCxnSpPr>
          <p:nvPr/>
        </p:nvCxnSpPr>
        <p:spPr>
          <a:xfrm>
            <a:off x="3096003" y="5882555"/>
            <a:ext cx="452576" cy="28786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矢印: 右 59">
            <a:extLst>
              <a:ext uri="{FF2B5EF4-FFF2-40B4-BE49-F238E27FC236}">
                <a16:creationId xmlns:a16="http://schemas.microsoft.com/office/drawing/2014/main" id="{881954E7-32BE-4401-BA43-4E030D670107}"/>
              </a:ext>
            </a:extLst>
          </p:cNvPr>
          <p:cNvSpPr/>
          <p:nvPr/>
        </p:nvSpPr>
        <p:spPr>
          <a:xfrm rot="9209475">
            <a:off x="5497456" y="44664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2C2238E-03A8-4BFE-AAFB-49E8689E06F4}"/>
              </a:ext>
            </a:extLst>
          </p:cNvPr>
          <p:cNvSpPr/>
          <p:nvPr/>
        </p:nvSpPr>
        <p:spPr>
          <a:xfrm>
            <a:off x="4172903" y="2491996"/>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Blue</a:t>
            </a:r>
            <a:r>
              <a:rPr kumimoji="1" lang="ja-JP" altLang="en-US" sz="1000">
                <a:solidFill>
                  <a:schemeClr val="bg1"/>
                </a:solidFill>
                <a:latin typeface="Meiryo UI" panose="020B0604030504040204" pitchFamily="50" charset="-128"/>
                <a:ea typeface="Meiryo UI" panose="020B0604030504040204" pitchFamily="50" charset="-128"/>
              </a:rPr>
              <a:t>を公開中</a:t>
            </a:r>
          </a:p>
        </p:txBody>
      </p:sp>
      <p:sp>
        <p:nvSpPr>
          <p:cNvPr id="62" name="四角形: 角を丸くする 61">
            <a:extLst>
              <a:ext uri="{FF2B5EF4-FFF2-40B4-BE49-F238E27FC236}">
                <a16:creationId xmlns:a16="http://schemas.microsoft.com/office/drawing/2014/main" id="{BF71FB4F-E737-4A72-8A0A-D516A4493B9D}"/>
              </a:ext>
            </a:extLst>
          </p:cNvPr>
          <p:cNvSpPr/>
          <p:nvPr/>
        </p:nvSpPr>
        <p:spPr>
          <a:xfrm>
            <a:off x="9792046" y="2491996"/>
            <a:ext cx="1093062"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をデプロイ</a:t>
            </a:r>
          </a:p>
        </p:txBody>
      </p:sp>
      <p:sp>
        <p:nvSpPr>
          <p:cNvPr id="63" name="四角形: 角を丸くする 62">
            <a:extLst>
              <a:ext uri="{FF2B5EF4-FFF2-40B4-BE49-F238E27FC236}">
                <a16:creationId xmlns:a16="http://schemas.microsoft.com/office/drawing/2014/main" id="{1DC6A55C-CEE2-49BC-A9F9-FF582613DBA4}"/>
              </a:ext>
            </a:extLst>
          </p:cNvPr>
          <p:cNvSpPr/>
          <p:nvPr/>
        </p:nvSpPr>
        <p:spPr>
          <a:xfrm>
            <a:off x="4155984" y="475396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に切替</a:t>
            </a:r>
          </a:p>
        </p:txBody>
      </p:sp>
      <p:sp>
        <p:nvSpPr>
          <p:cNvPr id="71" name="四角形: 角を丸くする 70">
            <a:extLst>
              <a:ext uri="{FF2B5EF4-FFF2-40B4-BE49-F238E27FC236}">
                <a16:creationId xmlns:a16="http://schemas.microsoft.com/office/drawing/2014/main" id="{12E2C05F-AC32-4F15-960A-1CDD3DE06907}"/>
              </a:ext>
            </a:extLst>
          </p:cNvPr>
          <p:cNvSpPr/>
          <p:nvPr/>
        </p:nvSpPr>
        <p:spPr>
          <a:xfrm>
            <a:off x="7191034" y="4862680"/>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72" name="四角形: 角を丸くする 71">
            <a:extLst>
              <a:ext uri="{FF2B5EF4-FFF2-40B4-BE49-F238E27FC236}">
                <a16:creationId xmlns:a16="http://schemas.microsoft.com/office/drawing/2014/main" id="{86D2144E-DBA8-4F57-B419-C9B7FF3EE5DF}"/>
              </a:ext>
            </a:extLst>
          </p:cNvPr>
          <p:cNvSpPr/>
          <p:nvPr/>
        </p:nvSpPr>
        <p:spPr>
          <a:xfrm>
            <a:off x="9136743" y="5310921"/>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73" name="四角形: 角を丸くする 72">
            <a:extLst>
              <a:ext uri="{FF2B5EF4-FFF2-40B4-BE49-F238E27FC236}">
                <a16:creationId xmlns:a16="http://schemas.microsoft.com/office/drawing/2014/main" id="{7E66FFD7-5A5D-4746-98F0-26FA1805B0E3}"/>
              </a:ext>
            </a:extLst>
          </p:cNvPr>
          <p:cNvSpPr/>
          <p:nvPr/>
        </p:nvSpPr>
        <p:spPr>
          <a:xfrm>
            <a:off x="9136743" y="5952206"/>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362904AC-C391-465D-BD83-170297453432}"/>
              </a:ext>
            </a:extLst>
          </p:cNvPr>
          <p:cNvGrpSpPr/>
          <p:nvPr/>
        </p:nvGrpSpPr>
        <p:grpSpPr>
          <a:xfrm>
            <a:off x="6096154" y="5301011"/>
            <a:ext cx="800103" cy="711508"/>
            <a:chOff x="10839216" y="2596497"/>
            <a:chExt cx="800103" cy="711508"/>
          </a:xfrm>
        </p:grpSpPr>
        <p:pic>
          <p:nvPicPr>
            <p:cNvPr id="75" name="Picture 4" descr="立ってスマホを使う人のイラスト（女性・無表情）">
              <a:extLst>
                <a:ext uri="{FF2B5EF4-FFF2-40B4-BE49-F238E27FC236}">
                  <a16:creationId xmlns:a16="http://schemas.microsoft.com/office/drawing/2014/main" id="{69AC1EF9-93D6-4F18-91A5-C3A10138F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76" name="四角形: 角を丸くする 75">
              <a:extLst>
                <a:ext uri="{FF2B5EF4-FFF2-40B4-BE49-F238E27FC236}">
                  <a16:creationId xmlns:a16="http://schemas.microsoft.com/office/drawing/2014/main" id="{5B32FD55-1774-4F7E-B9CF-CA2C96150977}"/>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77" name="直線矢印コネクタ 76">
            <a:extLst>
              <a:ext uri="{FF2B5EF4-FFF2-40B4-BE49-F238E27FC236}">
                <a16:creationId xmlns:a16="http://schemas.microsoft.com/office/drawing/2014/main" id="{85D56393-668F-41DB-8B60-891283CD33C1}"/>
              </a:ext>
            </a:extLst>
          </p:cNvPr>
          <p:cNvCxnSpPr>
            <a:cxnSpLocks/>
            <a:stCxn id="75" idx="3"/>
            <a:endCxn id="78" idx="1"/>
          </p:cNvCxnSpPr>
          <p:nvPr/>
        </p:nvCxnSpPr>
        <p:spPr>
          <a:xfrm>
            <a:off x="6835219" y="5550848"/>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四角形: 角を丸くする 77">
            <a:extLst>
              <a:ext uri="{FF2B5EF4-FFF2-40B4-BE49-F238E27FC236}">
                <a16:creationId xmlns:a16="http://schemas.microsoft.com/office/drawing/2014/main" id="{793AF79E-353E-47C2-8305-3BEAD1A780C1}"/>
              </a:ext>
            </a:extLst>
          </p:cNvPr>
          <p:cNvSpPr/>
          <p:nvPr/>
        </p:nvSpPr>
        <p:spPr>
          <a:xfrm>
            <a:off x="7469356" y="5664345"/>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79" name="直線矢印コネクタ 78">
            <a:extLst>
              <a:ext uri="{FF2B5EF4-FFF2-40B4-BE49-F238E27FC236}">
                <a16:creationId xmlns:a16="http://schemas.microsoft.com/office/drawing/2014/main" id="{8438925D-000E-4EF5-909C-1CDE8BCBA328}"/>
              </a:ext>
            </a:extLst>
          </p:cNvPr>
          <p:cNvCxnSpPr>
            <a:cxnSpLocks/>
            <a:stCxn id="78" idx="3"/>
            <a:endCxn id="72" idx="1"/>
          </p:cNvCxnSpPr>
          <p:nvPr/>
        </p:nvCxnSpPr>
        <p:spPr>
          <a:xfrm flipV="1">
            <a:off x="8684167" y="5510339"/>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1F99BD3-66CF-4C9D-981F-55DE4313ACE8}"/>
              </a:ext>
            </a:extLst>
          </p:cNvPr>
          <p:cNvSpPr/>
          <p:nvPr/>
        </p:nvSpPr>
        <p:spPr>
          <a:xfrm>
            <a:off x="9761067" y="4732898"/>
            <a:ext cx="1347657" cy="219621"/>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すぐに戻すことも可能</a:t>
            </a:r>
          </a:p>
        </p:txBody>
      </p:sp>
      <p:sp>
        <p:nvSpPr>
          <p:cNvPr id="81" name="矢印: 右 80">
            <a:extLst>
              <a:ext uri="{FF2B5EF4-FFF2-40B4-BE49-F238E27FC236}">
                <a16:creationId xmlns:a16="http://schemas.microsoft.com/office/drawing/2014/main" id="{545D3A75-607A-432B-AE61-755377E9944E}"/>
              </a:ext>
            </a:extLst>
          </p:cNvPr>
          <p:cNvSpPr/>
          <p:nvPr/>
        </p:nvSpPr>
        <p:spPr>
          <a:xfrm>
            <a:off x="5477447" y="54888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8730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管理者によるリリース承認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日</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回デプロイを目指したいのですが、</a:t>
            </a:r>
            <a:r>
              <a:rPr kumimoji="1" lang="ja-JP" altLang="en-US" sz="2000">
                <a:highlight>
                  <a:srgbClr val="FFFF00"/>
                </a:highlight>
                <a:latin typeface="Meiryo UI" panose="020B0604030504040204" pitchFamily="50" charset="-128"/>
                <a:ea typeface="Meiryo UI" panose="020B0604030504040204" pitchFamily="50" charset="-128"/>
              </a:rPr>
              <a:t>組織文化や責任の所在</a:t>
            </a:r>
            <a:r>
              <a:rPr kumimoji="1" lang="ja-JP" altLang="en-US" sz="2000">
                <a:latin typeface="Meiryo UI" panose="020B0604030504040204" pitchFamily="50" charset="-128"/>
                <a:ea typeface="Meiryo UI" panose="020B0604030504040204" pitchFamily="50" charset="-128"/>
              </a:rPr>
              <a:t>を明らかにするため、</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管理者が承認しないとリリースできない仕組みを取り入れる場合があります。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1026" name="Picture 2" descr="オンスイッチのイラスト">
            <a:extLst>
              <a:ext uri="{FF2B5EF4-FFF2-40B4-BE49-F238E27FC236}">
                <a16:creationId xmlns:a16="http://schemas.microsoft.com/office/drawing/2014/main" id="{09AA80C7-2F61-4478-B104-F4720D06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19" y="2621149"/>
            <a:ext cx="2506362" cy="22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4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901642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サービスの</a:t>
            </a: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を実現するためにサービスの稼働状況をモニタリングします。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モニタリングには</a:t>
            </a:r>
            <a:r>
              <a:rPr kumimoji="1" lang="en-US" altLang="ja-JP" sz="2000">
                <a:latin typeface="Meiryo UI" panose="020B0604030504040204" pitchFamily="50" charset="-128"/>
                <a:ea typeface="Meiryo UI" panose="020B0604030504040204" pitchFamily="50" charset="-128"/>
                <a:hlinkClick r:id="rId3"/>
              </a:rPr>
              <a:t>Datadog</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Datadog</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障害検知、予兆検知</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アプリやミドルのログに含まれる文字列やリソースの数値（</a:t>
            </a:r>
            <a:r>
              <a:rPr kumimoji="1" lang="en-US" altLang="ja-JP" sz="2000">
                <a:latin typeface="Meiryo UI" panose="020B0604030504040204" pitchFamily="50" charset="-128"/>
                <a:ea typeface="Meiryo UI" panose="020B0604030504040204" pitchFamily="50" charset="-128"/>
              </a:rPr>
              <a:t>CPU</a:t>
            </a:r>
            <a:r>
              <a:rPr kumimoji="1" lang="ja-JP" altLang="en-US" sz="2000">
                <a:latin typeface="Meiryo UI" panose="020B0604030504040204" pitchFamily="50" charset="-128"/>
                <a:ea typeface="Meiryo UI" panose="020B0604030504040204" pitchFamily="50" charset="-128"/>
              </a:rPr>
              <a:t>等）を使って障害や予兆を検知できます。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検知した場合は次に説明するインシデント管理に通知します。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ダッシュボード</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モニタリングしている状況を可視化します。単純に見れるだけでなく、ある時間帯の複数のモニタリング対象</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の状況を一目で見る、といった問題箇所の特定に役立つような絞り込みができます。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ログ検索</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複数のログを集約し、横断的にログの内容を検索できます。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4"/>
          <a:stretch>
            <a:fillRect/>
          </a:stretch>
        </p:blipFill>
        <p:spPr>
          <a:xfrm>
            <a:off x="8610600" y="230531"/>
            <a:ext cx="3239478" cy="1253591"/>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9" name="図 8">
            <a:extLst>
              <a:ext uri="{FF2B5EF4-FFF2-40B4-BE49-F238E27FC236}">
                <a16:creationId xmlns:a16="http://schemas.microsoft.com/office/drawing/2014/main" id="{28BC7759-D806-4F10-9034-0A3AE53064A9}"/>
              </a:ext>
            </a:extLst>
          </p:cNvPr>
          <p:cNvPicPr>
            <a:picLocks noChangeAspect="1"/>
          </p:cNvPicPr>
          <p:nvPr/>
        </p:nvPicPr>
        <p:blipFill>
          <a:blip r:embed="rId3"/>
          <a:stretch>
            <a:fillRect/>
          </a:stretch>
        </p:blipFill>
        <p:spPr>
          <a:xfrm>
            <a:off x="4017789" y="3014087"/>
            <a:ext cx="3182388" cy="1231499"/>
          </a:xfrm>
          <a:prstGeom prst="rect">
            <a:avLst/>
          </a:prstGeom>
        </p:spPr>
      </p:pic>
    </p:spTree>
    <p:extLst>
      <p:ext uri="{BB962C8B-B14F-4D97-AF65-F5344CB8AC3E}">
        <p14:creationId xmlns:p14="http://schemas.microsoft.com/office/powerpoint/2010/main" val="371840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インシデント管理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1603639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インシデント管理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モニタリングによりサービスの稼働状況が可視化され、障害や予兆を検知できる状態になります。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サービスが成長し利用者と機能数が増えることで、モニタリングにより検知されるアラートの数は増加します。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増加するアラートを効率的かつ確実に対応されるようにインシデント管理を行います。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インシデント管理には</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アラートの通報</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連絡網のようなものです。通報ルールを設定し、ルールに基づき連絡がつくまで通報していきます。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確実に誰かにアラートが通報されます。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オンコールのスケジューリング</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当番表のようなものです。メンバーのスケジューリングができ問題発生時に対応者不在といった状況を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未然に防ぐことができます。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pic>
        <p:nvPicPr>
          <p:cNvPr id="4" name="図 3">
            <a:extLst>
              <a:ext uri="{FF2B5EF4-FFF2-40B4-BE49-F238E27FC236}">
                <a16:creationId xmlns:a16="http://schemas.microsoft.com/office/drawing/2014/main" id="{E5109BDA-9958-4456-9E4F-17641D9B169B}"/>
              </a:ext>
            </a:extLst>
          </p:cNvPr>
          <p:cNvPicPr>
            <a:picLocks noChangeAspect="1"/>
          </p:cNvPicPr>
          <p:nvPr/>
        </p:nvPicPr>
        <p:blipFill>
          <a:blip r:embed="rId3"/>
          <a:stretch>
            <a:fillRect/>
          </a:stretch>
        </p:blipFill>
        <p:spPr>
          <a:xfrm>
            <a:off x="8375615" y="83141"/>
            <a:ext cx="3359187" cy="1225402"/>
          </a:xfrm>
          <a:prstGeom prst="rect">
            <a:avLst/>
          </a:prstGeom>
        </p:spPr>
      </p:pic>
    </p:spTree>
    <p:extLst>
      <p:ext uri="{BB962C8B-B14F-4D97-AF65-F5344CB8AC3E}">
        <p14:creationId xmlns:p14="http://schemas.microsoft.com/office/powerpoint/2010/main" val="13228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CB0B89F6-E34A-47A4-AEEA-B11D43FBBCE5}"/>
              </a:ext>
            </a:extLst>
          </p:cNvPr>
          <p:cNvPicPr>
            <a:picLocks noChangeAspect="1"/>
          </p:cNvPicPr>
          <p:nvPr/>
        </p:nvPicPr>
        <p:blipFill>
          <a:blip r:embed="rId3"/>
          <a:stretch>
            <a:fillRect/>
          </a:stretch>
        </p:blipFill>
        <p:spPr>
          <a:xfrm>
            <a:off x="4091650" y="3244962"/>
            <a:ext cx="3359187" cy="1225402"/>
          </a:xfrm>
          <a:prstGeom prst="rect">
            <a:avLst/>
          </a:prstGeom>
        </p:spPr>
      </p:pic>
    </p:spTree>
    <p:extLst>
      <p:ext uri="{BB962C8B-B14F-4D97-AF65-F5344CB8AC3E}">
        <p14:creationId xmlns:p14="http://schemas.microsoft.com/office/powerpoint/2010/main" val="3272903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環境構築キット</a:t>
            </a:r>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とは</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pic>
        <p:nvPicPr>
          <p:cNvPr id="4" name="図 3">
            <a:extLst>
              <a:ext uri="{FF2B5EF4-FFF2-40B4-BE49-F238E27FC236}">
                <a16:creationId xmlns:a16="http://schemas.microsoft.com/office/drawing/2014/main" id="{904A1063-D86B-49AC-8D80-CC3C760021F9}"/>
              </a:ext>
            </a:extLst>
          </p:cNvPr>
          <p:cNvPicPr>
            <a:picLocks noChangeAspect="1"/>
          </p:cNvPicPr>
          <p:nvPr/>
        </p:nvPicPr>
        <p:blipFill>
          <a:blip r:embed="rId3"/>
          <a:stretch>
            <a:fillRect/>
          </a:stretch>
        </p:blipFill>
        <p:spPr>
          <a:xfrm>
            <a:off x="981512" y="1111519"/>
            <a:ext cx="9328558" cy="5686365"/>
          </a:xfrm>
          <a:prstGeom prst="rect">
            <a:avLst/>
          </a:prstGeom>
        </p:spPr>
      </p:pic>
    </p:spTree>
    <p:extLst>
      <p:ext uri="{BB962C8B-B14F-4D97-AF65-F5344CB8AC3E}">
        <p14:creationId xmlns:p14="http://schemas.microsoft.com/office/powerpoint/2010/main" val="3135312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使い方</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pic>
        <p:nvPicPr>
          <p:cNvPr id="4" name="図 3">
            <a:extLst>
              <a:ext uri="{FF2B5EF4-FFF2-40B4-BE49-F238E27FC236}">
                <a16:creationId xmlns:a16="http://schemas.microsoft.com/office/drawing/2014/main" id="{F306C4B2-EABA-4324-82FA-3A313A31E7DC}"/>
              </a:ext>
            </a:extLst>
          </p:cNvPr>
          <p:cNvPicPr>
            <a:picLocks noChangeAspect="1"/>
          </p:cNvPicPr>
          <p:nvPr/>
        </p:nvPicPr>
        <p:blipFill>
          <a:blip r:embed="rId3"/>
          <a:stretch>
            <a:fillRect/>
          </a:stretch>
        </p:blipFill>
        <p:spPr>
          <a:xfrm>
            <a:off x="964733" y="1287926"/>
            <a:ext cx="9226423" cy="5214604"/>
          </a:xfrm>
          <a:prstGeom prst="rect">
            <a:avLst/>
          </a:prstGeom>
        </p:spPr>
      </p:pic>
    </p:spTree>
    <p:extLst>
      <p:ext uri="{BB962C8B-B14F-4D97-AF65-F5344CB8AC3E}">
        <p14:creationId xmlns:p14="http://schemas.microsoft.com/office/powerpoint/2010/main" val="3686571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によって何が解決できるのか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pic>
        <p:nvPicPr>
          <p:cNvPr id="5" name="図 4">
            <a:extLst>
              <a:ext uri="{FF2B5EF4-FFF2-40B4-BE49-F238E27FC236}">
                <a16:creationId xmlns:a16="http://schemas.microsoft.com/office/drawing/2014/main" id="{851144E1-8FE2-44F9-9E3D-E6656B1F79D1}"/>
              </a:ext>
            </a:extLst>
          </p:cNvPr>
          <p:cNvPicPr>
            <a:picLocks noChangeAspect="1"/>
          </p:cNvPicPr>
          <p:nvPr/>
        </p:nvPicPr>
        <p:blipFill>
          <a:blip r:embed="rId3"/>
          <a:stretch>
            <a:fillRect/>
          </a:stretch>
        </p:blipFill>
        <p:spPr>
          <a:xfrm>
            <a:off x="1861472" y="1077853"/>
            <a:ext cx="8120728" cy="5516578"/>
          </a:xfrm>
          <a:prstGeom prst="rect">
            <a:avLst/>
          </a:prstGeom>
        </p:spPr>
      </p:pic>
    </p:spTree>
    <p:extLst>
      <p:ext uri="{BB962C8B-B14F-4D97-AF65-F5344CB8AC3E}">
        <p14:creationId xmlns:p14="http://schemas.microsoft.com/office/powerpoint/2010/main" val="2705634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活動をやりやすい環境</a:t>
            </a:r>
            <a:r>
              <a:rPr kumimoji="1" lang="ja-JP" altLang="en-US" sz="2000">
                <a:latin typeface="Meiryo UI" panose="020B0604030504040204" pitchFamily="50" charset="-128"/>
                <a:ea typeface="Meiryo UI" panose="020B0604030504040204" pitchFamily="50" charset="-128"/>
              </a:rPr>
              <a:t>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開発～デプロイ～運用の流れを一通り体験</a:t>
            </a:r>
            <a:r>
              <a:rPr kumimoji="1" lang="ja-JP" altLang="en-US" sz="2000">
                <a:latin typeface="Meiryo UI" panose="020B0604030504040204" pitchFamily="50" charset="-128"/>
                <a:ea typeface="Meiryo UI" panose="020B0604030504040204" pitchFamily="50" charset="-128"/>
              </a:rPr>
              <a:t>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50C9277-93A8-4D17-977E-9CF8838DB20F}"/>
              </a:ext>
            </a:extLst>
          </p:cNvPr>
          <p:cNvSpPr txBox="1"/>
          <p:nvPr/>
        </p:nvSpPr>
        <p:spPr>
          <a:xfrm>
            <a:off x="4579855" y="2691118"/>
            <a:ext cx="3455500" cy="2554545"/>
          </a:xfrm>
          <a:prstGeom prst="rect">
            <a:avLst/>
          </a:prstGeom>
          <a:noFill/>
        </p:spPr>
        <p:txBody>
          <a:bodyPr wrap="square" rtlCol="0">
            <a:spAutoFit/>
          </a:bodyPr>
          <a:lstStyle/>
          <a:p>
            <a:pP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r>
              <a:rPr kumimoji="1" lang="en-US" altLang="ja-JP" sz="2000">
                <a:highlight>
                  <a:srgbClr val="FFFF00"/>
                </a:highlight>
                <a:latin typeface="Meiryo UI" panose="020B0604030504040204" pitchFamily="50" charset="-128"/>
                <a:ea typeface="Meiryo UI" panose="020B0604030504040204" pitchFamily="50" charset="-128"/>
              </a:rPr>
              <a:t>60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ハンズオンの題材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チーム開発</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CI/CD</a:t>
            </a:r>
          </a:p>
          <a:p>
            <a:pPr>
              <a:lnSpc>
                <a:spcPts val="2400"/>
              </a:lnSpc>
            </a:pP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分休憩</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Epona</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3455500" cy="1323439"/>
          </a:xfrm>
          <a:prstGeom prst="rect">
            <a:avLst/>
          </a:prstGeom>
          <a:noFill/>
        </p:spPr>
        <p:txBody>
          <a:bodyPr wrap="square" rtlCol="0">
            <a:spAutoFit/>
          </a:bodyPr>
          <a:lstStyle/>
          <a:p>
            <a:pP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概要（</a:t>
            </a:r>
            <a:r>
              <a:rPr kumimoji="1" lang="en-US" altLang="ja-JP" sz="2000">
                <a:highlight>
                  <a:srgbClr val="FFFF00"/>
                </a:highlight>
                <a:latin typeface="Meiryo UI" panose="020B0604030504040204" pitchFamily="50" charset="-128"/>
                <a:ea typeface="Meiryo UI" panose="020B0604030504040204" pitchFamily="50" charset="-128"/>
              </a:rPr>
              <a:t>25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分休憩</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403937" y="2691118"/>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7877267" y="29161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13" name="矢印: 右 12">
            <a:extLst>
              <a:ext uri="{FF2B5EF4-FFF2-40B4-BE49-F238E27FC236}">
                <a16:creationId xmlns:a16="http://schemas.microsoft.com/office/drawing/2014/main" id="{F6A6F1B8-D1DC-40A8-BB38-07E199D4158A}"/>
              </a:ext>
            </a:extLst>
          </p:cNvPr>
          <p:cNvSpPr/>
          <p:nvPr/>
        </p:nvSpPr>
        <p:spPr>
          <a:xfrm>
            <a:off x="4211273" y="29161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3635</Words>
  <Application>Microsoft Office PowerPoint</Application>
  <PresentationFormat>ワイド画面</PresentationFormat>
  <Paragraphs>744</Paragraphs>
  <Slides>74</Slides>
  <Notes>28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74</vt:i4>
      </vt:variant>
    </vt:vector>
  </HeadingPairs>
  <TitlesOfParts>
    <vt:vector size="80"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2020-12-17T08:11:10Z</dcterms:modified>
</cp:coreProperties>
</file>